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300" r:id="rId3"/>
    <p:sldId id="295" r:id="rId4"/>
    <p:sldId id="296" r:id="rId5"/>
    <p:sldId id="297" r:id="rId6"/>
    <p:sldId id="298" r:id="rId7"/>
    <p:sldId id="299" r:id="rId8"/>
    <p:sldId id="258" r:id="rId9"/>
    <p:sldId id="259" r:id="rId10"/>
    <p:sldId id="260" r:id="rId11"/>
    <p:sldId id="26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4" r:id="rId33"/>
    <p:sldId id="283" r:id="rId34"/>
    <p:sldId id="285" r:id="rId35"/>
    <p:sldId id="286" r:id="rId36"/>
    <p:sldId id="287" r:id="rId37"/>
    <p:sldId id="288" r:id="rId38"/>
    <p:sldId id="290" r:id="rId39"/>
    <p:sldId id="291" r:id="rId40"/>
    <p:sldId id="292" r:id="rId41"/>
    <p:sldId id="293" r:id="rId42"/>
    <p:sldId id="289" r:id="rId43"/>
    <p:sldId id="29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862" autoAdjust="0"/>
  </p:normalViewPr>
  <p:slideViewPr>
    <p:cSldViewPr snapToObjects="1">
      <p:cViewPr varScale="1">
        <p:scale>
          <a:sx n="65" d="100"/>
          <a:sy n="65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4F135-223F-244E-8F8F-E24A4F422FF4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2FCB1-90C2-034E-AA40-983AFDEBE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2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relationships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92A-77BE-BE49-8040-09CC1171290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Writing code vs. Reading/Understanding =&gt; 1:4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 programming starts with design.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Agile does not mean no design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Agile means little upfront BUT continuous evolutionary design 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When identifying classes -&gt; Think of Jobs -&gt; Helps clarify your thinking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i.t.o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responsibilities - Think what it might encompass and where its boundaries may lie.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/width -&gt; Analogy: Doctors Job. Doctor has a stethoscope, scalpel, heart monitor, etc.    </a:t>
            </a:r>
          </a:p>
          <a:p>
            <a:pPr>
              <a:buFontTx/>
              <a:buChar char="-"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Doesn’t describe Job.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Polygon -&gt; too general (could be parallelogram) 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Methods -&gt; What about when we add more methods? Shouldn’t change job! -&gt; Understands a four-sided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ﬁgure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sides at a right 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SRP gives us: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Deﬁnition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responsibility and guideline for class size.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simple to understand. Yet, most often violated. 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Why? Many think... - Program works = Job done. Don’t switch to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organisation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cleanliness. Move on to next problem instead of breaking overstuffed classes into decoupled units with SR. </a:t>
            </a:r>
          </a:p>
          <a:p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Tx/>
              <a:buChar char="-"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Fear: Large number of small (single purpose) classes = difficult to understand big picture = lots of navigation to get big picture </a:t>
            </a:r>
          </a:p>
          <a:p>
            <a:pPr>
              <a:buFontTx/>
              <a:buChar char="-"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Analogy: Toolbox with many small drawers, well-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deﬁned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well-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labelled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components... or toss... </a:t>
            </a:r>
          </a:p>
          <a:p>
            <a:pPr>
              <a:buFontTx/>
              <a:buNone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Large system: large amount of logic and complexity. Goal: Manage by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organising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-&gt;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ﬁnd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&gt; understand only affected area </a:t>
            </a:r>
          </a:p>
          <a:p>
            <a:pPr>
              <a:buFontTx/>
              <a:buNone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System with large classes -&gt; hampers us -&gt; wade through lots of things / no need right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DRY and SRP are related. Often appear together.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DRY = Putting piece of functionality in a single place.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SRP = Making sure that a class does only one thing. 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 apps: Classes do one thing and well (SRP) and don’t share that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behaviour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(DRY)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 a geometrical rectangle –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Calculate area and perimeter - Use TDD –</a:t>
            </a:r>
          </a:p>
          <a:p>
            <a:pPr>
              <a:buFontTx/>
              <a:buChar char="-"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What public methods did you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deﬁne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 -&gt; get/set width/length break encapsulation   -&gt; exposes data to external world. Don’t!   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Feature envy Why do we make length/width private? -&gt; Only used in calculation. 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should area calculation be? -&gt; In rectangle.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Behaviour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close to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1960 Fred Brook’s suggested: -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Finding the right data structure is the most important thing. –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 data structure is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deﬁned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(circle), code can access it directly (arrows)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 with previous idea:   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 data structure -&gt; change all code -&gt; tight coupling: </a:t>
            </a:r>
          </a:p>
          <a:p>
            <a:pPr>
              <a:buFontTx/>
              <a:buChar char="-"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data-code - Hide/encapsulate data behind a stable interface (i.e. code) 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Other code is now no longer directly dependent on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Clean code matters -&gt; maintainability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Job of a class -&gt; concise, no “and”, no recursion, “understands”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SRP -&gt; responsibility = reason for a change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Encapsulate data behind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behaviour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Also: Immutable objects. What does this mean? - Class whose instance cannot be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modiﬁed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 Library example: String. - Also, a bit similar to primitive types.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Reason: Easier to design, implement and use than mutable. 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Passed around by value, i.e. don’t care how many 100$ objects I’ve got in my system or if they are actually identical.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Devs</a:t>
            </a:r>
            <a:r>
              <a:rPr lang="en-US" dirty="0" smtClean="0"/>
              <a:t> together</a:t>
            </a:r>
          </a:p>
          <a:p>
            <a:r>
              <a:rPr lang="en-US" dirty="0" smtClean="0"/>
              <a:t>5 – 7 days of sessions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C3199-48A4-414A-B8BA-CB99634ED2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15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Coding </a:t>
            </a:r>
            <a:r>
              <a:rPr lang="en-US" dirty="0" err="1" smtClean="0"/>
              <a:t>exercise!Let’s</a:t>
            </a:r>
            <a:r>
              <a:rPr lang="en-US" dirty="0" smtClean="0"/>
              <a:t> model chance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Flip coin, Roll dice, etc. – 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 is important -&gt; 5 minutes design discussion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Job: Understands likelihood of an event 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Characteristics: Contains value representing a probability 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Constraint: 0 &lt;= probability &gt;=1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Behaviours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not / and / 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 test for not() - Try to write assert statement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ﬁrst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Don’t implement not() yet - 5 minutes (test) + 3 minutes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Always override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hashcode</a:t>
            </a:r>
            <a:r>
              <a:rPr lang="en-US" baseline="0" dirty="0" smtClean="0"/>
              <a:t> when overriding equals!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refresh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Chance not() {   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return new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Chance(CERTAINTY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probability);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methods return the result of applying a function to their operand without modifying it. 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Contrast this to the more common procedural or imperative approach in which methods apply a procedure to their operand, causing its state to change.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things about value objects?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Exactly one state -&gt; Creation state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Mutable objects -&gt; Complex state spaces / Many state transitions -&gt; Need docs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Inherently thread-safe - Require no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synchronisation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far the easiest approach to achieve thread safety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Can be shared freely - Thus, can reuse instances (e.g. static factory methods)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shared freely.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advantage of this by encouraging clients to reuse existing instances wherever possible. 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Provide static factories that cache frequently used instances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Much easier to maintain a complex object if underlying components will not change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Also, make great map keys / No worry about keys changing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Socratic Method;</a:t>
            </a:r>
            <a:r>
              <a:rPr lang="en-US" baseline="0" dirty="0" smtClean="0"/>
              <a:t> Fancy way of saying hands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C3199-48A4-414A-B8BA-CB99634ED2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21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Negative aspects?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Creating many objects can be costly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rarely, this will be the bottleneck </a:t>
            </a:r>
          </a:p>
          <a:p>
            <a:pPr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Create mutable companion class (e.g. String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StringBuilder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Pair programming:</a:t>
            </a:r>
            <a:r>
              <a:rPr lang="en-US" baseline="0" dirty="0" smtClean="0"/>
              <a:t> 2 heads are better than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C3199-48A4-414A-B8BA-CB99634ED2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8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Punctuality</a:t>
            </a:r>
          </a:p>
          <a:p>
            <a:r>
              <a:rPr lang="en-US" dirty="0" smtClean="0"/>
              <a:t>No distractions</a:t>
            </a:r>
          </a:p>
          <a:p>
            <a:r>
              <a:rPr lang="en-US" baseline="0" dirty="0" smtClean="0"/>
              <a:t>No email, internet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Respect</a:t>
            </a:r>
            <a:r>
              <a:rPr lang="en-US" baseline="0" dirty="0" smtClean="0"/>
              <a:t>  and wait your turn to speak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C3199-48A4-414A-B8BA-CB99634ED2D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73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Punctuality</a:t>
            </a:r>
          </a:p>
          <a:p>
            <a:r>
              <a:rPr lang="en-US" dirty="0" smtClean="0"/>
              <a:t>No distractions</a:t>
            </a:r>
          </a:p>
          <a:p>
            <a:r>
              <a:rPr lang="en-US" baseline="0" dirty="0" smtClean="0"/>
              <a:t>No email, internet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Respect</a:t>
            </a:r>
            <a:r>
              <a:rPr lang="en-US" baseline="0" dirty="0" smtClean="0"/>
              <a:t>  and wait your turn to speak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C3199-48A4-414A-B8BA-CB99634ED2D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7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Non-Functional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behaviour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Maintainability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maintainability? (Bad Code is hard to maintain)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Time/cost to add new features (time to market)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Time/cost to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ﬁx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bugs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Continuity of projects (developer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ﬂuctuation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Bad code can function. But it can bring development to its knees.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Design Principles, Patterns, Practices to write clean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2FCB1-90C2-034E-AA40-983AFDEBE94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25E2E-4A2E-524B-98EB-BE85A265713E}" type="datetimeFigureOut">
              <a:rPr lang="en-US" smtClean="0"/>
              <a:pPr/>
              <a:t>8/27/13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430E-FB1F-9645-A325-B7D176F772A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1292">
            <a:off x="2688408" y="-2425256"/>
            <a:ext cx="7620000" cy="50800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46705">
            <a:off x="-125310" y="-3118124"/>
            <a:ext cx="3653942" cy="54864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858" y="1676400"/>
            <a:ext cx="3653942" cy="54864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1292">
            <a:off x="-740592" y="2984944"/>
            <a:ext cx="7620000" cy="50800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08974">
            <a:off x="-286817" y="450665"/>
            <a:ext cx="5804962" cy="386997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82227">
            <a:off x="5565517" y="150071"/>
            <a:ext cx="3784600" cy="56769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600" y="-1726312"/>
            <a:ext cx="2672200" cy="4012312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-1828800" y="5715000"/>
            <a:ext cx="12420600" cy="1143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>
                <a:ln w="38100" cmpd="sng">
                  <a:solidFill>
                    <a:schemeClr val="bg2"/>
                  </a:solidFill>
                </a:ln>
                <a:solidFill>
                  <a:schemeClr val="bg2"/>
                </a:solidFill>
                <a:latin typeface="Handwriting - Dakota"/>
                <a:cs typeface="Handwriting - Dakota"/>
              </a:rPr>
              <a:t>OO PRINCIPLES</a:t>
            </a:r>
            <a:endParaRPr lang="en-US" sz="7200" b="1" dirty="0">
              <a:ln w="38100" cmpd="sng">
                <a:solidFill>
                  <a:schemeClr val="bg2"/>
                </a:solidFill>
              </a:ln>
              <a:solidFill>
                <a:schemeClr val="bg2"/>
              </a:solidFill>
              <a:latin typeface="Handwriting - Dakota"/>
              <a:cs typeface="Handwriting - Dakot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3800" y="4649450"/>
            <a:ext cx="542277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</a:rPr>
              <a:t>Clean Code</a:t>
            </a:r>
          </a:p>
        </p:txBody>
      </p:sp>
      <p:pic>
        <p:nvPicPr>
          <p:cNvPr id="3" name="Picture 2" descr="spla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0" y="-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571500"/>
            <a:ext cx="6350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tter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-1219200" y="1143000"/>
            <a:ext cx="10820400" cy="2133600"/>
          </a:xfrm>
          <a:prstGeom prst="round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smtClean="0">
                <a:solidFill>
                  <a:schemeClr val="bg1"/>
                </a:solidFill>
              </a:rPr>
              <a:t>Design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9251238">
            <a:off x="4242687" y="1672102"/>
            <a:ext cx="4022385" cy="252482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30932" y="838200"/>
            <a:ext cx="4403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The job of a…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9251238">
            <a:off x="4242687" y="1672102"/>
            <a:ext cx="4022385" cy="2524829"/>
          </a:xfrm>
          <a:prstGeom prst="rect">
            <a:avLst/>
          </a:prstGeom>
          <a:noFill/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30932" y="838200"/>
            <a:ext cx="4403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65000"/>
                  </a:schemeClr>
                </a:solidFill>
              </a:rPr>
              <a:t>The job of a…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200400"/>
            <a:ext cx="360732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• concise</a:t>
            </a:r>
            <a:r>
              <a:rPr lang="en-US" sz="4000" dirty="0" smtClean="0"/>
              <a:t> </a:t>
            </a:r>
          </a:p>
          <a:p>
            <a:r>
              <a:rPr lang="en-US" sz="4000" dirty="0" smtClean="0"/>
              <a:t>• </a:t>
            </a:r>
            <a:r>
              <a:rPr lang="en-US" sz="4000" dirty="0"/>
              <a:t>no “and”</a:t>
            </a:r>
            <a:r>
              <a:rPr lang="en-US" sz="4000" dirty="0" smtClean="0"/>
              <a:t> </a:t>
            </a:r>
          </a:p>
          <a:p>
            <a:r>
              <a:rPr lang="en-US" sz="4000" dirty="0" smtClean="0"/>
              <a:t>• </a:t>
            </a:r>
            <a:r>
              <a:rPr lang="en-US" sz="4000" dirty="0"/>
              <a:t>no recursion</a:t>
            </a:r>
            <a:r>
              <a:rPr lang="en-US" sz="4000" dirty="0" smtClean="0"/>
              <a:t> </a:t>
            </a:r>
          </a:p>
          <a:p>
            <a:r>
              <a:rPr lang="en-US" sz="4000" dirty="0" smtClean="0"/>
              <a:t>• </a:t>
            </a:r>
            <a:r>
              <a:rPr lang="en-US" sz="4000" b="1" dirty="0"/>
              <a:t>understands...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143000"/>
            <a:ext cx="7317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800000"/>
                </a:solidFill>
              </a:rPr>
              <a:t>S</a:t>
            </a:r>
            <a:r>
              <a:rPr lang="en-US" sz="4400" b="1" dirty="0">
                <a:solidFill>
                  <a:srgbClr val="800000"/>
                </a:solidFill>
              </a:rPr>
              <a:t>•</a:t>
            </a:r>
            <a:r>
              <a:rPr lang="en-US" sz="7200" b="1" dirty="0">
                <a:solidFill>
                  <a:srgbClr val="800000"/>
                </a:solidFill>
              </a:rPr>
              <a:t>R</a:t>
            </a:r>
            <a:r>
              <a:rPr lang="en-US" sz="4400" b="1" dirty="0">
                <a:solidFill>
                  <a:srgbClr val="800000"/>
                </a:solidFill>
              </a:rPr>
              <a:t>•</a:t>
            </a:r>
            <a:r>
              <a:rPr lang="en-US" sz="7200" b="1" dirty="0">
                <a:solidFill>
                  <a:srgbClr val="800000"/>
                </a:solidFill>
              </a:rPr>
              <a:t>P</a:t>
            </a:r>
            <a:r>
              <a:rPr lang="en-US" sz="4000" b="1" dirty="0">
                <a:solidFill>
                  <a:srgbClr val="800000"/>
                </a:solidFill>
              </a:rPr>
              <a:t>   </a:t>
            </a:r>
            <a:r>
              <a:rPr lang="en-US" sz="2800" b="1" dirty="0">
                <a:solidFill>
                  <a:srgbClr val="800000"/>
                </a:solidFill>
              </a:rPr>
              <a:t>|Single Responsibility Principle|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5177" y="4038600"/>
            <a:ext cx="61140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/>
              <a:t>A class should have only </a:t>
            </a:r>
            <a:r>
              <a:rPr lang="en-US" sz="4000" dirty="0" smtClean="0"/>
              <a:t>one</a:t>
            </a:r>
          </a:p>
          <a:p>
            <a:pPr algn="r"/>
            <a:r>
              <a:rPr lang="en-US" sz="4000" dirty="0" smtClean="0"/>
              <a:t> </a:t>
            </a:r>
            <a:r>
              <a:rPr lang="en-US" sz="4000" i="1" dirty="0"/>
              <a:t>reason to change</a:t>
            </a:r>
            <a:r>
              <a:rPr lang="en-US" sz="4000" i="1" dirty="0" smtClean="0"/>
              <a:t>.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143000"/>
            <a:ext cx="62507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800000"/>
                </a:solidFill>
              </a:rPr>
              <a:t>D</a:t>
            </a:r>
            <a:r>
              <a:rPr lang="en-US" sz="4400" b="1" dirty="0" smtClean="0">
                <a:solidFill>
                  <a:srgbClr val="800000"/>
                </a:solidFill>
              </a:rPr>
              <a:t>•</a:t>
            </a:r>
            <a:r>
              <a:rPr lang="en-US" sz="7200" b="1" dirty="0">
                <a:solidFill>
                  <a:srgbClr val="800000"/>
                </a:solidFill>
              </a:rPr>
              <a:t>R</a:t>
            </a:r>
            <a:r>
              <a:rPr lang="en-US" sz="4400" b="1" dirty="0" smtClean="0">
                <a:solidFill>
                  <a:srgbClr val="800000"/>
                </a:solidFill>
              </a:rPr>
              <a:t>•</a:t>
            </a:r>
            <a:r>
              <a:rPr lang="en-US" sz="7200" b="1" dirty="0" smtClean="0">
                <a:solidFill>
                  <a:srgbClr val="800000"/>
                </a:solidFill>
              </a:rPr>
              <a:t>Y</a:t>
            </a:r>
            <a:r>
              <a:rPr lang="en-US" sz="4000" b="1" dirty="0" smtClean="0">
                <a:solidFill>
                  <a:srgbClr val="800000"/>
                </a:solidFill>
              </a:rPr>
              <a:t>   </a:t>
            </a:r>
            <a:r>
              <a:rPr lang="en-US" sz="2800" b="1" dirty="0" smtClean="0">
                <a:solidFill>
                  <a:srgbClr val="800000"/>
                </a:solidFill>
              </a:rPr>
              <a:t>|Don’t Repeat Yourself|</a:t>
            </a:r>
            <a:endParaRPr lang="en-US" sz="2800" b="1" dirty="0">
              <a:solidFill>
                <a:srgbClr val="8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48828" y="4038600"/>
            <a:ext cx="64903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/>
              <a:t>Find and eliminate duplication</a:t>
            </a:r>
          </a:p>
          <a:p>
            <a:pPr algn="r"/>
            <a:r>
              <a:rPr lang="en-US" sz="4000" dirty="0" smtClean="0"/>
              <a:t>Whenever you can.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-9482931" y="2097137"/>
            <a:ext cx="1542653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 smtClean="0">
                <a:solidFill>
                  <a:schemeClr val="tx1">
                    <a:alpha val="14000"/>
                  </a:schemeClr>
                </a:solidFill>
              </a:rPr>
              <a:t>D</a:t>
            </a:r>
            <a:r>
              <a:rPr lang="en-US" sz="9600" dirty="0" smtClean="0">
                <a:solidFill>
                  <a:schemeClr val="tx1">
                    <a:alpha val="14000"/>
                  </a:schemeClr>
                </a:solidFill>
              </a:rPr>
              <a:t>•</a:t>
            </a:r>
            <a:r>
              <a:rPr lang="en-US" sz="23900" dirty="0">
                <a:solidFill>
                  <a:schemeClr val="tx1">
                    <a:alpha val="14000"/>
                  </a:schemeClr>
                </a:solidFill>
              </a:rPr>
              <a:t>R</a:t>
            </a:r>
            <a:r>
              <a:rPr lang="en-US" sz="9600" dirty="0" smtClean="0">
                <a:solidFill>
                  <a:schemeClr val="tx1">
                    <a:alpha val="14000"/>
                  </a:schemeClr>
                </a:solidFill>
              </a:rPr>
              <a:t>•</a:t>
            </a:r>
            <a:r>
              <a:rPr lang="en-US" sz="23900" dirty="0" smtClean="0">
                <a:solidFill>
                  <a:schemeClr val="tx1">
                    <a:alpha val="14000"/>
                  </a:schemeClr>
                </a:solidFill>
              </a:rPr>
              <a:t>Y</a:t>
            </a:r>
            <a:r>
              <a:rPr lang="en-US" sz="8800" dirty="0" smtClean="0">
                <a:solidFill>
                  <a:schemeClr val="tx1">
                    <a:alpha val="14000"/>
                  </a:schemeClr>
                </a:solidFill>
              </a:rPr>
              <a:t>   </a:t>
            </a:r>
            <a:r>
              <a:rPr lang="en-US" sz="6600" dirty="0" smtClean="0">
                <a:solidFill>
                  <a:schemeClr val="tx1">
                    <a:alpha val="14000"/>
                  </a:schemeClr>
                </a:solidFill>
              </a:rPr>
              <a:t>|Don’t Repeat Yourself|</a:t>
            </a:r>
            <a:endParaRPr lang="en-US" sz="6600" dirty="0">
              <a:solidFill>
                <a:schemeClr val="tx1">
                  <a:alpha val="14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28600" y="39737"/>
            <a:ext cx="1542653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 smtClean="0">
                <a:solidFill>
                  <a:schemeClr val="tx1">
                    <a:alpha val="14000"/>
                  </a:schemeClr>
                </a:solidFill>
              </a:rPr>
              <a:t>D</a:t>
            </a:r>
            <a:r>
              <a:rPr lang="en-US" sz="9600" dirty="0" smtClean="0">
                <a:solidFill>
                  <a:schemeClr val="tx1">
                    <a:alpha val="14000"/>
                  </a:schemeClr>
                </a:solidFill>
              </a:rPr>
              <a:t>•</a:t>
            </a:r>
            <a:r>
              <a:rPr lang="en-US" sz="23900" dirty="0">
                <a:solidFill>
                  <a:schemeClr val="tx1">
                    <a:alpha val="14000"/>
                  </a:schemeClr>
                </a:solidFill>
              </a:rPr>
              <a:t>R</a:t>
            </a:r>
            <a:r>
              <a:rPr lang="en-US" sz="9600" dirty="0" smtClean="0">
                <a:solidFill>
                  <a:schemeClr val="tx1">
                    <a:alpha val="14000"/>
                  </a:schemeClr>
                </a:solidFill>
              </a:rPr>
              <a:t>•</a:t>
            </a:r>
            <a:r>
              <a:rPr lang="en-US" sz="23900" dirty="0" smtClean="0">
                <a:solidFill>
                  <a:schemeClr val="tx1">
                    <a:alpha val="14000"/>
                  </a:schemeClr>
                </a:solidFill>
              </a:rPr>
              <a:t>Y</a:t>
            </a:r>
            <a:r>
              <a:rPr lang="en-US" sz="8800" dirty="0" smtClean="0">
                <a:solidFill>
                  <a:schemeClr val="tx1">
                    <a:alpha val="14000"/>
                  </a:schemeClr>
                </a:solidFill>
              </a:rPr>
              <a:t>   </a:t>
            </a:r>
            <a:r>
              <a:rPr lang="en-US" sz="6600" dirty="0" smtClean="0">
                <a:solidFill>
                  <a:schemeClr val="tx1">
                    <a:alpha val="14000"/>
                  </a:schemeClr>
                </a:solidFill>
              </a:rPr>
              <a:t>|Don’t Repeat Yourself|</a:t>
            </a:r>
            <a:endParaRPr lang="en-US" sz="6600" dirty="0">
              <a:solidFill>
                <a:schemeClr val="tx1">
                  <a:alpha val="14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ercise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429000" y="2362200"/>
            <a:ext cx="2337675" cy="2337675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2691716">
            <a:off x="1994008" y="1041378"/>
            <a:ext cx="1295400" cy="1219200"/>
          </a:xfrm>
          <a:prstGeom prst="rightArrow">
            <a:avLst/>
          </a:prstGeom>
          <a:solidFill>
            <a:srgbClr val="FF0000">
              <a:alpha val="77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8048382">
            <a:off x="5931359" y="1041750"/>
            <a:ext cx="1295400" cy="1219200"/>
          </a:xfrm>
          <a:prstGeom prst="rightArrow">
            <a:avLst/>
          </a:prstGeom>
          <a:solidFill>
            <a:srgbClr val="FFFF00">
              <a:alpha val="76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3519259">
            <a:off x="5927069" y="4753287"/>
            <a:ext cx="1303197" cy="1211635"/>
          </a:xfrm>
          <a:prstGeom prst="rightArrow">
            <a:avLst/>
          </a:prstGeom>
          <a:solidFill>
            <a:srgbClr val="39FF00">
              <a:alpha val="76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8849943">
            <a:off x="1989564" y="4753078"/>
            <a:ext cx="1303197" cy="1211635"/>
          </a:xfrm>
          <a:prstGeom prst="rightArrow">
            <a:avLst/>
          </a:prstGeom>
          <a:solidFill>
            <a:srgbClr val="0000FF">
              <a:alpha val="76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453525" y="2286000"/>
            <a:ext cx="2337675" cy="2337675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2691716">
            <a:off x="1994008" y="1041378"/>
            <a:ext cx="1295400" cy="1219200"/>
          </a:xfrm>
          <a:prstGeom prst="rightArrow">
            <a:avLst/>
          </a:prstGeom>
          <a:solidFill>
            <a:srgbClr val="FF0000">
              <a:alpha val="77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8048382">
            <a:off x="5931359" y="1041750"/>
            <a:ext cx="1295400" cy="1219200"/>
          </a:xfrm>
          <a:prstGeom prst="rightArrow">
            <a:avLst/>
          </a:prstGeom>
          <a:solidFill>
            <a:srgbClr val="FFFF00">
              <a:alpha val="76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3519259">
            <a:off x="5927069" y="4753287"/>
            <a:ext cx="1303197" cy="1211635"/>
          </a:xfrm>
          <a:prstGeom prst="rightArrow">
            <a:avLst/>
          </a:prstGeom>
          <a:solidFill>
            <a:srgbClr val="39FF00">
              <a:alpha val="76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8849943">
            <a:off x="1989564" y="4753078"/>
            <a:ext cx="1303197" cy="1211635"/>
          </a:xfrm>
          <a:prstGeom prst="rightArrow">
            <a:avLst/>
          </a:prstGeom>
          <a:solidFill>
            <a:srgbClr val="0000FF">
              <a:alpha val="76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nut 6"/>
          <p:cNvSpPr/>
          <p:nvPr/>
        </p:nvSpPr>
        <p:spPr>
          <a:xfrm>
            <a:off x="2971800" y="1828800"/>
            <a:ext cx="3352800" cy="3352800"/>
          </a:xfrm>
          <a:prstGeom prst="donut">
            <a:avLst>
              <a:gd name="adj" fmla="val 3882"/>
            </a:avLst>
          </a:prstGeom>
          <a:solidFill>
            <a:schemeClr val="bg1"/>
          </a:solidFill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0" y="635000"/>
            <a:ext cx="4699000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entury Gothic"/>
                <a:cs typeface="Century Gothic"/>
              </a:rPr>
              <a:t>Bootcamp</a:t>
            </a:r>
            <a:endParaRPr lang="en-US" sz="6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783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0801" y="838200"/>
            <a:ext cx="4105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Clean Code</a:t>
            </a:r>
            <a:r>
              <a:rPr lang="en-US" sz="5400" dirty="0" smtClean="0"/>
              <a:t> </a:t>
            </a:r>
          </a:p>
          <a:p>
            <a:r>
              <a:rPr lang="en-US" sz="5400" dirty="0" smtClean="0"/>
              <a:t>Job </a:t>
            </a:r>
            <a:r>
              <a:rPr lang="en-US" sz="5400" dirty="0"/>
              <a:t>of a class</a:t>
            </a:r>
            <a:r>
              <a:rPr lang="en-US" sz="5400" dirty="0" smtClean="0"/>
              <a:t> </a:t>
            </a:r>
          </a:p>
          <a:p>
            <a:r>
              <a:rPr lang="en-US" sz="5400" dirty="0" smtClean="0"/>
              <a:t>SRP </a:t>
            </a:r>
          </a:p>
          <a:p>
            <a:r>
              <a:rPr lang="en-US" sz="5400" dirty="0" smtClean="0"/>
              <a:t>DRY </a:t>
            </a:r>
          </a:p>
          <a:p>
            <a:r>
              <a:rPr lang="en-US" sz="5400" dirty="0" smtClean="0"/>
              <a:t>Encapsulation 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3843917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1753850"/>
            <a:ext cx="64394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Value Objects</a:t>
            </a:r>
            <a:endParaRPr lang="en-US" sz="8800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1295400"/>
            <a:ext cx="3895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800000"/>
                </a:solidFill>
              </a:rPr>
              <a:t>OO PRINCIPLES:</a:t>
            </a:r>
            <a:endParaRPr lang="en-US" sz="44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510225" y="-4710648"/>
            <a:ext cx="5701225" cy="1591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2800" dirty="0" smtClean="0">
                <a:ln w="76200" cmpd="sng">
                  <a:solidFill>
                    <a:srgbClr val="800000"/>
                  </a:solidFill>
                </a:ln>
                <a:solidFill>
                  <a:srgbClr val="800000">
                    <a:alpha val="25000"/>
                  </a:srgbClr>
                </a:solidFill>
                <a:latin typeface="Calibri"/>
                <a:cs typeface="Calibri"/>
              </a:rPr>
              <a:t>“</a:t>
            </a:r>
            <a:endParaRPr lang="en-US" sz="8800" dirty="0">
              <a:ln w="76200" cmpd="sng">
                <a:solidFill>
                  <a:srgbClr val="800000"/>
                </a:solidFill>
              </a:ln>
              <a:solidFill>
                <a:srgbClr val="800000">
                  <a:alpha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9613" y="1219200"/>
            <a:ext cx="4783587" cy="13280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700" dirty="0" smtClean="0">
                <a:ln w="76200" cmpd="sng">
                  <a:solidFill>
                    <a:srgbClr val="800000"/>
                  </a:solidFill>
                </a:ln>
                <a:solidFill>
                  <a:srgbClr val="800000">
                    <a:alpha val="26000"/>
                  </a:srgbClr>
                </a:solidFill>
                <a:cs typeface="Handwriting - Dakota"/>
              </a:rPr>
              <a:t>”</a:t>
            </a:r>
            <a:endParaRPr lang="en-US" sz="85700" dirty="0">
              <a:ln w="76200" cmpd="sng">
                <a:solidFill>
                  <a:srgbClr val="800000"/>
                </a:solidFill>
              </a:ln>
              <a:solidFill>
                <a:srgbClr val="800000">
                  <a:alpha val="26000"/>
                </a:srgbClr>
              </a:solidFill>
              <a:cs typeface="Handwriting - Dakot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2644676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 small simple object, like money or a date range, whose equality isn’t based on identity.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9000" y="5638800"/>
            <a:ext cx="2910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800000"/>
                </a:solidFill>
              </a:rPr>
              <a:t>Martin Fowler</a:t>
            </a:r>
            <a:endParaRPr lang="en-US" sz="36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510225" y="-4710648"/>
            <a:ext cx="5701225" cy="1591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2800" dirty="0" smtClean="0">
                <a:ln w="76200" cmpd="sng">
                  <a:solidFill>
                    <a:srgbClr val="800000"/>
                  </a:solidFill>
                </a:ln>
                <a:solidFill>
                  <a:srgbClr val="800000">
                    <a:alpha val="25000"/>
                  </a:srgbClr>
                </a:solidFill>
                <a:latin typeface="Calibri"/>
                <a:cs typeface="Calibri"/>
              </a:rPr>
              <a:t>“</a:t>
            </a:r>
            <a:endParaRPr lang="en-US" sz="8800" dirty="0">
              <a:ln w="76200" cmpd="sng">
                <a:solidFill>
                  <a:srgbClr val="800000"/>
                </a:solidFill>
              </a:ln>
              <a:solidFill>
                <a:srgbClr val="800000">
                  <a:alpha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9613" y="1219200"/>
            <a:ext cx="4783587" cy="13280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700" dirty="0" smtClean="0">
                <a:ln w="76200" cmpd="sng">
                  <a:solidFill>
                    <a:srgbClr val="800000"/>
                  </a:solidFill>
                </a:ln>
                <a:solidFill>
                  <a:srgbClr val="800000">
                    <a:alpha val="26000"/>
                  </a:srgbClr>
                </a:solidFill>
                <a:cs typeface="Handwriting - Dakota"/>
              </a:rPr>
              <a:t>”</a:t>
            </a:r>
            <a:endParaRPr lang="en-US" sz="85700" dirty="0">
              <a:ln w="76200" cmpd="sng">
                <a:solidFill>
                  <a:srgbClr val="800000"/>
                </a:solidFill>
              </a:ln>
              <a:solidFill>
                <a:srgbClr val="800000">
                  <a:alpha val="26000"/>
                </a:srgbClr>
              </a:solidFill>
              <a:cs typeface="Handwriting - Dakot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2644676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Classes should be immutable unless there's a very good reason to make them mutable.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5638800"/>
            <a:ext cx="265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800000"/>
                </a:solidFill>
              </a:rPr>
              <a:t>Joshua Bloch</a:t>
            </a:r>
            <a:endParaRPr lang="en-US" sz="36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09800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  No </a:t>
            </a:r>
            <a:r>
              <a:rPr lang="en-US" sz="3600" dirty="0" err="1"/>
              <a:t>mutators</a:t>
            </a:r>
            <a:r>
              <a:rPr lang="en-US" sz="3600" dirty="0" smtClean="0"/>
              <a:t> 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  Private </a:t>
            </a:r>
            <a:r>
              <a:rPr lang="en-US" sz="3600" dirty="0" err="1" smtClean="0"/>
              <a:t>ﬁelds</a:t>
            </a:r>
            <a:r>
              <a:rPr lang="en-US" sz="3600" dirty="0" smtClean="0"/>
              <a:t> 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  Final class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  Final </a:t>
            </a:r>
            <a:r>
              <a:rPr lang="en-US" sz="3600" dirty="0" err="1" smtClean="0"/>
              <a:t>ﬁelds</a:t>
            </a:r>
            <a:endParaRPr lang="en-US" sz="3600" dirty="0" smtClean="0"/>
          </a:p>
          <a:p>
            <a:pPr marL="342900" indent="-342900">
              <a:buAutoNum type="arabicPeriod"/>
            </a:pPr>
            <a:r>
              <a:rPr lang="en-US" sz="3600" dirty="0" smtClean="0"/>
              <a:t>  Exclusive </a:t>
            </a:r>
            <a:r>
              <a:rPr lang="en-US" sz="3600" dirty="0"/>
              <a:t>Access to mutable components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74709" y="533400"/>
            <a:ext cx="5269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800000"/>
                </a:solidFill>
              </a:rPr>
              <a:t>Value Object Recipe </a:t>
            </a:r>
            <a:endParaRPr lang="en-US" sz="48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ercis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31"/>
            <a:ext cx="9144000" cy="6753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5600" y="2057400"/>
            <a:ext cx="312555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n</a:t>
            </a:r>
            <a:r>
              <a:rPr lang="en-US" sz="11500" dirty="0" smtClean="0"/>
              <a:t>ot()</a:t>
            </a:r>
            <a:endParaRPr lang="en-US" sz="115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0075" y="2057400"/>
            <a:ext cx="498412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/>
              <a:t>equals()</a:t>
            </a:r>
            <a:endParaRPr lang="en-US" sz="115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43000" y="152400"/>
            <a:ext cx="905311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u="sng" dirty="0" smtClean="0">
                <a:solidFill>
                  <a:srgbClr val="800000"/>
                </a:solidFill>
              </a:rPr>
              <a:t>       Equivalence </a:t>
            </a:r>
            <a:r>
              <a:rPr lang="en-US" sz="6600" b="1" u="sng" dirty="0">
                <a:solidFill>
                  <a:srgbClr val="800000"/>
                </a:solidFill>
              </a:rPr>
              <a:t>Relation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505" y="2362200"/>
            <a:ext cx="2975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 err="1" smtClean="0"/>
              <a:t>Reﬂexive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575997" y="4623137"/>
            <a:ext cx="3234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 smtClean="0"/>
              <a:t>Transitive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5101907" y="2362200"/>
            <a:ext cx="35086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 smtClean="0"/>
              <a:t>Symmetric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5086621" y="4623137"/>
            <a:ext cx="34477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 smtClean="0"/>
              <a:t>Consistent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09800"/>
            <a:ext cx="914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  Identity check</a:t>
            </a:r>
          </a:p>
          <a:p>
            <a:pPr marL="342900" indent="-342900">
              <a:buAutoNum type="arabicPeriod"/>
            </a:pP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3600" dirty="0" smtClean="0"/>
              <a:t>  Null check</a:t>
            </a:r>
          </a:p>
          <a:p>
            <a:pPr marL="342900" indent="-342900">
              <a:buAutoNum type="arabicPeriod"/>
            </a:pP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3600" dirty="0" smtClean="0"/>
              <a:t>  Type check</a:t>
            </a:r>
          </a:p>
          <a:p>
            <a:pPr marL="342900" indent="-342900">
              <a:buAutoNum type="arabicPeriod"/>
            </a:pP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3600" dirty="0" smtClean="0"/>
              <a:t>  Value check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471300" y="533400"/>
            <a:ext cx="3672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800000"/>
                </a:solidFill>
              </a:rPr>
              <a:t>Equals Recipe </a:t>
            </a:r>
            <a:endParaRPr lang="en-US" sz="48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81000"/>
            <a:ext cx="795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dirty="0">
                <a:latin typeface="Century Gothic"/>
                <a:cs typeface="Century Gothic"/>
              </a:rPr>
              <a:t>70/20/10 Model</a:t>
            </a:r>
            <a:endParaRPr lang="en-US" sz="8000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54200"/>
            <a:ext cx="7797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4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2057400"/>
            <a:ext cx="69845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err="1" smtClean="0"/>
              <a:t>hashCode</a:t>
            </a:r>
            <a:r>
              <a:rPr lang="en-US" sz="11500" dirty="0" smtClean="0"/>
              <a:t>()</a:t>
            </a:r>
            <a:endParaRPr lang="en-US" sz="115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2652" y="457200"/>
            <a:ext cx="4445348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b="1" dirty="0" smtClean="0"/>
              <a:t>F5</a:t>
            </a:r>
            <a:endParaRPr lang="en-US" sz="34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4459069"/>
            <a:ext cx="4492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800000"/>
                </a:solidFill>
              </a:rPr>
              <a:t>P(A &amp;&amp; B) = P(A) * P(B)</a:t>
            </a:r>
          </a:p>
        </p:txBody>
      </p:sp>
      <p:sp>
        <p:nvSpPr>
          <p:cNvPr id="4" name="TextBox 3"/>
          <p:cNvSpPr txBox="1"/>
          <p:nvPr/>
        </p:nvSpPr>
        <p:spPr>
          <a:xfrm rot="10800000">
            <a:off x="2895600" y="0"/>
            <a:ext cx="306461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b="1" dirty="0" smtClean="0"/>
              <a:t>U</a:t>
            </a:r>
            <a:endParaRPr lang="en-US" sz="34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95600" y="-457200"/>
            <a:ext cx="306461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b="1" dirty="0" smtClean="0"/>
              <a:t>U</a:t>
            </a:r>
            <a:endParaRPr lang="en-US" sz="3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00200" y="4876800"/>
            <a:ext cx="59154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800000"/>
                </a:solidFill>
              </a:rPr>
              <a:t>P(A || B) = P(A) + P(B) - P(A) * P(B)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4521" y="1524000"/>
            <a:ext cx="74512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De Morgan’s Law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4521" y="1524000"/>
            <a:ext cx="74512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De Morgan’s 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4267200"/>
            <a:ext cx="6000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</a:rPr>
              <a:t>P(A || B) = !(!P(A) &amp;&amp; !P(B))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ppy-vs-s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461"/>
            <a:ext cx="9144000" cy="51970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5800" y="-228600"/>
            <a:ext cx="6781800" cy="8001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5016" y="2438400"/>
            <a:ext cx="41981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Simplicity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2438400"/>
            <a:ext cx="59800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Thread-Safety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 descr="DSC_0518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400" y="0"/>
            <a:ext cx="9169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2700" y="6550223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</a:t>
            </a:r>
            <a:r>
              <a:rPr lang="en-US" sz="1400" dirty="0" err="1" smtClean="0">
                <a:solidFill>
                  <a:schemeClr val="bg1"/>
                </a:solidFill>
              </a:rPr>
              <a:t>Pk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9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86896"/>
            <a:ext cx="9144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008000"/>
                </a:solidFill>
                <a:latin typeface="Andale Mono"/>
                <a:cs typeface="Andale Mono"/>
              </a:rPr>
              <a:t>private static final </a:t>
            </a:r>
            <a:r>
              <a:rPr lang="en-US" sz="2200" dirty="0" smtClean="0">
                <a:solidFill>
                  <a:srgbClr val="3366FF"/>
                </a:solidFill>
                <a:latin typeface="Andale Mono"/>
                <a:cs typeface="Andale Mono"/>
              </a:rPr>
              <a:t>FIFTY_FIFTY </a:t>
            </a:r>
            <a:r>
              <a:rPr lang="en-US" sz="2200" dirty="0" smtClean="0">
                <a:solidFill>
                  <a:srgbClr val="E46C0A"/>
                </a:solidFill>
                <a:latin typeface="Andale Mono"/>
                <a:cs typeface="Andale Mono"/>
              </a:rPr>
              <a:t>= new</a:t>
            </a:r>
            <a:r>
              <a:rPr lang="en-US" sz="2200" dirty="0" smtClean="0">
                <a:latin typeface="Andale Mono"/>
                <a:cs typeface="Andale Mono"/>
              </a:rPr>
              <a:t> </a:t>
            </a:r>
            <a:r>
              <a:rPr lang="en-US" sz="2200" dirty="0" smtClean="0">
                <a:solidFill>
                  <a:srgbClr val="008000"/>
                </a:solidFill>
                <a:latin typeface="Andale Mono"/>
                <a:cs typeface="Andale Mono"/>
              </a:rPr>
              <a:t>Chance</a:t>
            </a:r>
            <a:r>
              <a:rPr lang="en-US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(</a:t>
            </a:r>
            <a:r>
              <a:rPr lang="en-US" sz="2200" dirty="0" smtClean="0">
                <a:solidFill>
                  <a:srgbClr val="3366FF"/>
                </a:solidFill>
                <a:latin typeface="Andale Mono"/>
                <a:cs typeface="Andale Mono"/>
              </a:rPr>
              <a:t>0.5</a:t>
            </a:r>
            <a:r>
              <a:rPr lang="en-US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);</a:t>
            </a:r>
            <a:r>
              <a:rPr lang="en-US" sz="2200" dirty="0" smtClean="0">
                <a:latin typeface="Andale Mono"/>
                <a:cs typeface="Andale Mono"/>
              </a:rPr>
              <a:t> </a:t>
            </a:r>
          </a:p>
          <a:p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 smtClean="0">
                <a:solidFill>
                  <a:srgbClr val="008000"/>
                </a:solidFill>
                <a:latin typeface="Andale Mono"/>
                <a:cs typeface="Andale Mono"/>
              </a:rPr>
              <a:t>public static Chance </a:t>
            </a:r>
            <a:r>
              <a:rPr lang="en-US" sz="2200" dirty="0" err="1" smtClean="0">
                <a:solidFill>
                  <a:schemeClr val="bg1"/>
                </a:solidFill>
                <a:latin typeface="Andale Mono"/>
                <a:cs typeface="Andale Mono"/>
              </a:rPr>
              <a:t>fiftyFifty</a:t>
            </a:r>
            <a:r>
              <a:rPr lang="en-US" sz="2200" dirty="0" smtClean="0">
                <a:solidFill>
                  <a:schemeClr val="bg1"/>
                </a:solidFill>
                <a:latin typeface="Andale Mono"/>
                <a:cs typeface="Andale Mono"/>
              </a:rPr>
              <a:t>() { </a:t>
            </a:r>
          </a:p>
          <a:p>
            <a:r>
              <a:rPr lang="en-US" sz="2200" dirty="0" smtClean="0">
                <a:latin typeface="Andale Mono"/>
                <a:cs typeface="Andale Mono"/>
              </a:rPr>
              <a:t>   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Andale Mono"/>
                <a:cs typeface="Andale Mono"/>
              </a:rPr>
              <a:t>return </a:t>
            </a:r>
            <a:r>
              <a:rPr lang="en-US" sz="2200" dirty="0" smtClean="0">
                <a:solidFill>
                  <a:srgbClr val="3366FF"/>
                </a:solidFill>
                <a:latin typeface="Andale Mono"/>
                <a:cs typeface="Andale Mono"/>
              </a:rPr>
              <a:t>FIFTY_FIFTY</a:t>
            </a:r>
            <a:r>
              <a:rPr lang="en-US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; </a:t>
            </a:r>
          </a:p>
          <a:p>
            <a:r>
              <a:rPr lang="en-US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}</a:t>
            </a:r>
            <a:endParaRPr lang="en-US" sz="2200" dirty="0">
              <a:solidFill>
                <a:srgbClr val="FFFFFF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9217" y="228600"/>
            <a:ext cx="25961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FFFF"/>
                </a:solidFill>
              </a:rPr>
              <a:t>Share</a:t>
            </a:r>
            <a:endParaRPr lang="en-US" sz="80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077" y="2438400"/>
            <a:ext cx="6407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Building Blocks</a:t>
            </a:r>
            <a:endParaRPr lang="en-US" sz="8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ppy-vs-s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461"/>
            <a:ext cx="9144000" cy="51970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286000" y="-304800"/>
            <a:ext cx="6781800" cy="8001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438400"/>
            <a:ext cx="55467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Performance</a:t>
            </a:r>
            <a:endParaRPr lang="en-US" sz="8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774700"/>
            <a:ext cx="8509000" cy="5295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305792" y="6475842"/>
            <a:ext cx="483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merican Typewriter"/>
                <a:cs typeface="American Typewriter"/>
              </a:rPr>
              <a:t>i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merican Typewriter"/>
                <a:cs typeface="American Typewriter"/>
              </a:rPr>
              <a:t>mage: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merican Typewriter"/>
                <a:cs typeface="American Typewriter"/>
              </a:rPr>
              <a:t>doolwind.com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11650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657461" y="315585"/>
            <a:ext cx="7772400" cy="110716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arker Felt Thin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2"/>
                </a:solidFill>
              </a:rPr>
              <a:t>Class </a:t>
            </a:r>
            <a:r>
              <a:rPr lang="en-US" sz="6000" dirty="0" smtClean="0"/>
              <a:t>Contract</a:t>
            </a:r>
            <a:endParaRPr lang="en-US" sz="6000" dirty="0"/>
          </a:p>
        </p:txBody>
      </p:sp>
      <p:pic>
        <p:nvPicPr>
          <p:cNvPr id="3" name="Picture 2" descr="clock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60" y="1597323"/>
            <a:ext cx="1905975" cy="1872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nopho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967" y="1422749"/>
            <a:ext cx="2085328" cy="2170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50191-Royalty-Free-RF-Clipart-Illustration-Of-Two-Grown-Men-Screaming-At-Each-Oth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575" y="3823659"/>
            <a:ext cx="2931440" cy="2644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eMai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48" y="4210077"/>
            <a:ext cx="2116135" cy="1951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95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657461" y="315585"/>
            <a:ext cx="7772400" cy="110716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arker Felt Thin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2"/>
                </a:solidFill>
              </a:rPr>
              <a:t>Class </a:t>
            </a:r>
            <a:r>
              <a:rPr lang="en-US" sz="6000" dirty="0" smtClean="0"/>
              <a:t>Contract</a:t>
            </a:r>
            <a:endParaRPr lang="en-US" sz="6000" dirty="0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543279" y="1667149"/>
            <a:ext cx="2265677" cy="7903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arker Felt Thin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Pairing</a:t>
            </a:r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5446892" y="5184934"/>
            <a:ext cx="3078297" cy="7903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arker Felt Thin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Not pairing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457477"/>
            <a:ext cx="4267200" cy="3275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815" y="2457477"/>
            <a:ext cx="4453185" cy="23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7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es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28950"/>
            <a:ext cx="4394200" cy="3295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1524000"/>
            <a:ext cx="8020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What do customers want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wiss_army_knife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447800"/>
            <a:ext cx="6350000" cy="635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1000" y="914400"/>
            <a:ext cx="708744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Maintainability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1407</Words>
  <Application>Microsoft Macintosh PowerPoint</Application>
  <PresentationFormat>On-screen Show (4:3)</PresentationFormat>
  <Paragraphs>213</Paragraphs>
  <Slides>43</Slides>
  <Notes>31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Thoughtworks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 Admin</dc:creator>
  <cp:lastModifiedBy>ThoughtWorks</cp:lastModifiedBy>
  <cp:revision>41</cp:revision>
  <dcterms:created xsi:type="dcterms:W3CDTF">2010-07-29T07:04:46Z</dcterms:created>
  <dcterms:modified xsi:type="dcterms:W3CDTF">2013-08-27T16:40:24Z</dcterms:modified>
</cp:coreProperties>
</file>